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7"/>
  </p:notesMasterIdLst>
  <p:handoutMasterIdLst>
    <p:handoutMasterId r:id="rId18"/>
  </p:handoutMasterIdLst>
  <p:sldIdLst>
    <p:sldId id="532" r:id="rId2"/>
    <p:sldId id="540" r:id="rId3"/>
    <p:sldId id="574" r:id="rId4"/>
    <p:sldId id="618" r:id="rId5"/>
    <p:sldId id="614" r:id="rId6"/>
    <p:sldId id="603" r:id="rId7"/>
    <p:sldId id="615" r:id="rId8"/>
    <p:sldId id="616" r:id="rId9"/>
    <p:sldId id="617" r:id="rId10"/>
    <p:sldId id="607" r:id="rId11"/>
    <p:sldId id="609" r:id="rId12"/>
    <p:sldId id="610" r:id="rId13"/>
    <p:sldId id="613" r:id="rId14"/>
    <p:sldId id="611" r:id="rId15"/>
    <p:sldId id="606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modifyVerifier cryptProviderType="rsaAES" cryptAlgorithmClass="hash" cryptAlgorithmType="typeAny" cryptAlgorithmSid="14" spinCount="100000" saltData="keQQLtXFlmacvioxgZINsQ==" hashData="z94DXwJXOV/ooxS5zgMO+4inEGoytLJr8EhJznp/NZLMVb2eBolgXTsskQCtwYCPUmbng6qx79OupipwF1Zrx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msi Botlaguduru" initials="VB" lastIdx="1" clrIdx="0">
    <p:extLst>
      <p:ext uri="{19B8F6BF-5375-455C-9EA6-DF929625EA0E}">
        <p15:presenceInfo xmlns:p15="http://schemas.microsoft.com/office/powerpoint/2012/main" userId="e45faaf33d9d3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8A"/>
    <a:srgbClr val="FF3399"/>
    <a:srgbClr val="009900"/>
    <a:srgbClr val="BBE0E3"/>
    <a:srgbClr val="FF0000"/>
    <a:srgbClr val="663300"/>
    <a:srgbClr val="000000"/>
    <a:srgbClr val="00CC00"/>
    <a:srgbClr val="FF7C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94291" autoAdjust="0"/>
  </p:normalViewPr>
  <p:slideViewPr>
    <p:cSldViewPr snapToGrid="0">
      <p:cViewPr varScale="1">
        <p:scale>
          <a:sx n="66" d="100"/>
          <a:sy n="66" d="100"/>
        </p:scale>
        <p:origin x="147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5A5A5A-FCA7-4CD1-9C01-BF8749064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F66F66-5D22-4197-8803-D385CB6E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6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35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51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169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08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816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656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12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312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880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51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606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46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208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F4441-46A4-46C6-ACD9-2BE83BAE5CAB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B2F0-A301-428E-B310-B3C15EA34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7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F9F0-B03D-4486-B3B7-EE0E70C51BF6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3F5AF-AA7A-4D70-861E-5749DAA02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8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169BE-EE9C-4B33-B218-162F294B7082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4BE3C-8BB5-4126-9D61-F30A8C32B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A7931-0CB6-4D91-861C-4B59E0954B7F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2E975-65DA-49A5-9519-670AAAB20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C236D-9756-4B0A-84C9-856292F56717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67E5-B7FE-4726-950B-3B1548425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78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6DCD9-EF22-4B07-94C5-CE4D33896496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78486-CBB1-4511-AF80-ACAE9B317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07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C1193-6F9D-4C16-8CB5-E72D4E89C027}" type="datetime1">
              <a:rPr lang="en-US" smtClean="0"/>
              <a:t>9/17/2020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A44E2-FB15-4F2C-8675-63705E7A2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09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2AD8-0520-493A-9247-2DB4176314C7}" type="datetime1">
              <a:rPr lang="en-US" smtClean="0"/>
              <a:t>9/17/2020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BEC2-052F-4643-B4E8-D6BF7BF4C3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8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ABC79-E44F-44A2-9135-D157C2D49801}" type="datetime1">
              <a:rPr lang="en-US" smtClean="0"/>
              <a:t>9/17/2020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77569-195D-463C-9D5A-4CA081072D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73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D83B1-2737-4EC9-BFCA-426D110F3C52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96BDD-73C1-4FAB-A47F-9D2E18A52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5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E765-8835-4072-802D-D316215842AA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1E7C7-895C-4904-830D-9E288E7750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96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59FD02D9-CD5E-4E5B-8EA1-E4FBA2EC6517}" type="datetime1">
              <a:rPr lang="en-US" smtClean="0"/>
              <a:t>9/17/2020</a:t>
            </a:fld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8DAFCFD-5AD1-4D5A-8A2A-D3090EE80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798" y="543277"/>
            <a:ext cx="7772400" cy="1249317"/>
          </a:xfrm>
        </p:spPr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ES 200: Autumn 2020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80133" y="3190142"/>
            <a:ext cx="6383730" cy="3191608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/>
              <a:t>Prof. Tabish Nawaz (Module C)</a:t>
            </a:r>
          </a:p>
          <a:p>
            <a:pPr>
              <a:lnSpc>
                <a:spcPct val="80000"/>
              </a:lnSpc>
              <a:defRPr/>
            </a:pPr>
            <a:r>
              <a:rPr lang="en-IN" sz="2000" b="1" i="1" dirty="0">
                <a:solidFill>
                  <a:srgbClr val="0070C0"/>
                </a:solidFill>
                <a:latin typeface="Arial" charset="0"/>
              </a:rPr>
              <a:t>(tnawaz@iitb.ac.in)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Environmental Science and Engineering Dept.,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IIT Bombay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chemeClr val="accent6">
                    <a:lumMod val="50000"/>
                  </a:schemeClr>
                </a:solidFill>
              </a:rPr>
              <a:t>* Instructor In-Charge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rgbClr val="0070C0"/>
                </a:solidFill>
              </a:rPr>
              <a:t>(vsethi@iitb.ac.in)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D2538-19C5-478F-B72E-86300169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A7528F-4D4B-49AE-8C06-99E5F0612A09}"/>
              </a:ext>
            </a:extLst>
          </p:cNvPr>
          <p:cNvSpPr/>
          <p:nvPr/>
        </p:nvSpPr>
        <p:spPr>
          <a:xfrm>
            <a:off x="262730" y="1792594"/>
            <a:ext cx="8618537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Environmental Studies : Science and Engineering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0070C0"/>
                </a:solidFill>
              </a:rPr>
              <a:t>M</a:t>
            </a:r>
            <a:r>
              <a:rPr lang="en-IN" sz="2800" b="1" dirty="0" err="1">
                <a:solidFill>
                  <a:srgbClr val="0070C0"/>
                </a:solidFill>
              </a:rPr>
              <a:t>odule</a:t>
            </a:r>
            <a:r>
              <a:rPr lang="en-IN" sz="2800" b="1" dirty="0">
                <a:solidFill>
                  <a:srgbClr val="0070C0"/>
                </a:solidFill>
              </a:rPr>
              <a:t> C: Solid Waste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Collection Route Optimization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3" name="How the Königsberg bridge problem changed mathematics - Dan Van der Vieren">
            <a:hlinkClick r:id="" action="ppaction://media"/>
            <a:extLst>
              <a:ext uri="{FF2B5EF4-FFF2-40B4-BE49-F238E27FC236}">
                <a16:creationId xmlns:a16="http://schemas.microsoft.com/office/drawing/2014/main" id="{2BB1BEB8-F18A-4121-8403-1DB47AEE9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95844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EB8983-F045-4023-9B17-CE4845180EF9}"/>
              </a:ext>
            </a:extLst>
          </p:cNvPr>
          <p:cNvSpPr/>
          <p:nvPr/>
        </p:nvSpPr>
        <p:spPr>
          <a:xfrm>
            <a:off x="-2" y="6317962"/>
            <a:ext cx="9143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Source: Ted-Ed; Lesson by Dan Van der </a:t>
            </a:r>
            <a:r>
              <a:rPr lang="en-US" sz="1600" dirty="0" err="1"/>
              <a:t>Vieren</a:t>
            </a:r>
            <a:r>
              <a:rPr lang="en-US" sz="1600" dirty="0"/>
              <a:t>,  animation by </a:t>
            </a:r>
            <a:r>
              <a:rPr lang="en-US" sz="1600" dirty="0" err="1"/>
              <a:t>Artrake</a:t>
            </a:r>
            <a:r>
              <a:rPr lang="en-US" sz="1600" dirty="0"/>
              <a:t> Studio. https://www.youtube.com/watch?v=nZwSo4vfw6c</a:t>
            </a:r>
          </a:p>
        </p:txBody>
      </p:sp>
    </p:spTree>
    <p:extLst>
      <p:ext uri="{BB962C8B-B14F-4D97-AF65-F5344CB8AC3E}">
        <p14:creationId xmlns:p14="http://schemas.microsoft.com/office/powerpoint/2010/main" val="400204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7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Concepts of Graph Theory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D67041-4DAF-4506-9776-A4C28CC3B11F}"/>
              </a:ext>
            </a:extLst>
          </p:cNvPr>
          <p:cNvSpPr/>
          <p:nvPr/>
        </p:nvSpPr>
        <p:spPr>
          <a:xfrm>
            <a:off x="-11" y="650690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https://medium.com/basecs/a-gentle-introduction-to-graph-theory-77969829ead8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70BBD-116B-446D-BCFC-4C239E130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96" y="1097639"/>
            <a:ext cx="5021128" cy="4422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C2C87-D53A-44C8-ACC2-4AAF1909E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677" y="2378368"/>
            <a:ext cx="3631127" cy="1825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Lecture_3A_Slide_11">
            <a:hlinkClick r:id="" action="ppaction://media"/>
            <a:extLst>
              <a:ext uri="{FF2B5EF4-FFF2-40B4-BE49-F238E27FC236}">
                <a16:creationId xmlns:a16="http://schemas.microsoft.com/office/drawing/2014/main" id="{BAB7245B-86F8-4B6F-95EF-CEFE80CCF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8" y="207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3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Concepts of Graph Theory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8A296-2906-4DE0-94C0-F292C459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803" y="972840"/>
            <a:ext cx="4910390" cy="2658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AE12F-B977-46A6-B209-5496AF57C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287" y="3801050"/>
            <a:ext cx="6203422" cy="2490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D67041-4DAF-4506-9776-A4C28CC3B11F}"/>
              </a:ext>
            </a:extLst>
          </p:cNvPr>
          <p:cNvSpPr/>
          <p:nvPr/>
        </p:nvSpPr>
        <p:spPr>
          <a:xfrm>
            <a:off x="0" y="6504821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https://medium.com/basecs/a-gentle-introduction-to-graph-theory-77969829ead8</a:t>
            </a:r>
          </a:p>
        </p:txBody>
      </p:sp>
      <p:pic>
        <p:nvPicPr>
          <p:cNvPr id="3" name="Lecture_3A_Slide_12">
            <a:hlinkClick r:id="" action="ppaction://media"/>
            <a:extLst>
              <a:ext uri="{FF2B5EF4-FFF2-40B4-BE49-F238E27FC236}">
                <a16:creationId xmlns:a16="http://schemas.microsoft.com/office/drawing/2014/main" id="{FDD3D74F-F1B1-40AA-96B9-6A49D64CB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8" y="207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Concepts of Graph Theory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D67041-4DAF-4506-9776-A4C28CC3B11F}"/>
              </a:ext>
            </a:extLst>
          </p:cNvPr>
          <p:cNvSpPr/>
          <p:nvPr/>
        </p:nvSpPr>
        <p:spPr>
          <a:xfrm>
            <a:off x="0" y="6504821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https://medium.com/basecs/a-gentle-introduction-to-graph-theory-77969829ead8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9D870-A5FD-4B44-9E80-9C1434CB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8" y="1435964"/>
            <a:ext cx="4468420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06589-7A9C-4248-8597-631FE2A43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446" y="1435964"/>
            <a:ext cx="3963908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7652FF-8004-4E34-8DBB-FB21C6A10EBD}"/>
              </a:ext>
            </a:extLst>
          </p:cNvPr>
          <p:cNvSpPr/>
          <p:nvPr/>
        </p:nvSpPr>
        <p:spPr>
          <a:xfrm>
            <a:off x="2693517" y="5042629"/>
            <a:ext cx="4669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dirty="0"/>
              <a:t>Example of an Undirected Graph</a:t>
            </a:r>
          </a:p>
          <a:p>
            <a:pPr algn="ctr"/>
            <a:r>
              <a:rPr lang="en-IN" sz="2400" i="1" dirty="0"/>
              <a:t>Edges can be unordered pairs </a:t>
            </a:r>
            <a:endParaRPr lang="en-US" sz="2400" i="1" dirty="0"/>
          </a:p>
        </p:txBody>
      </p:sp>
      <p:pic>
        <p:nvPicPr>
          <p:cNvPr id="3" name="Lecture_3A_Slide_13">
            <a:hlinkClick r:id="" action="ppaction://media"/>
            <a:extLst>
              <a:ext uri="{FF2B5EF4-FFF2-40B4-BE49-F238E27FC236}">
                <a16:creationId xmlns:a16="http://schemas.microsoft.com/office/drawing/2014/main" id="{B8A1940F-6D85-439B-B1B9-C76642026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8" y="2059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Concepts of Graph Theory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D67041-4DAF-4506-9776-A4C28CC3B11F}"/>
              </a:ext>
            </a:extLst>
          </p:cNvPr>
          <p:cNvSpPr/>
          <p:nvPr/>
        </p:nvSpPr>
        <p:spPr>
          <a:xfrm>
            <a:off x="0" y="6504821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https://medium.com/basecs/a-gentle-introduction-to-graph-theory-77969829ead8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8F7A84-84A6-49A8-9081-3A6C7D684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169" y="962964"/>
            <a:ext cx="4937658" cy="4570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B11710-E4BA-440D-9B2C-162607098CE8}"/>
              </a:ext>
            </a:extLst>
          </p:cNvPr>
          <p:cNvSpPr/>
          <p:nvPr/>
        </p:nvSpPr>
        <p:spPr>
          <a:xfrm>
            <a:off x="2598616" y="5697150"/>
            <a:ext cx="4411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dirty="0"/>
              <a:t>Example of an Directed Graph </a:t>
            </a:r>
            <a:endParaRPr lang="en-US" sz="2400" dirty="0"/>
          </a:p>
        </p:txBody>
      </p:sp>
      <p:pic>
        <p:nvPicPr>
          <p:cNvPr id="12" name="Lecture_3A_Slide_14">
            <a:hlinkClick r:id="" action="ppaction://media"/>
            <a:extLst>
              <a:ext uri="{FF2B5EF4-FFF2-40B4-BE49-F238E27FC236}">
                <a16:creationId xmlns:a16="http://schemas.microsoft.com/office/drawing/2014/main" id="{787363E9-71DD-450B-B591-11FC16E1C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207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6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Sample Problem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9CA1C-A2F3-4657-B743-7741495CAE00}"/>
              </a:ext>
            </a:extLst>
          </p:cNvPr>
          <p:cNvSpPr/>
          <p:nvPr/>
        </p:nvSpPr>
        <p:spPr>
          <a:xfrm>
            <a:off x="457198" y="962964"/>
            <a:ext cx="82295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accent2"/>
                </a:solidFill>
                <a:latin typeface="+mj-lt"/>
              </a:rPr>
              <a:t>Q1) A street network is shown in the figure below. If MSW from homes along these streets is to be collected by a vehicle that intends to travel down each street only once (i.e., waste being collected along both sides of the street), is an </a:t>
            </a:r>
            <a:r>
              <a:rPr lang="en-US" u="sng" dirty="0">
                <a:solidFill>
                  <a:schemeClr val="accent2"/>
                </a:solidFill>
                <a:latin typeface="+mj-lt"/>
              </a:rPr>
              <a:t>Euler’s tour possible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? </a:t>
            </a:r>
          </a:p>
          <a:p>
            <a:pPr algn="just"/>
            <a:r>
              <a:rPr lang="en-US" dirty="0">
                <a:solidFill>
                  <a:schemeClr val="accent2"/>
                </a:solidFill>
                <a:latin typeface="+mj-lt"/>
              </a:rPr>
              <a:t>If MSW is to be collected only on the block face (collected on only one side of a street, a situation that would typically occur in heavy traffic with large streets ), is an </a:t>
            </a:r>
            <a:r>
              <a:rPr lang="en-US" u="sng" dirty="0">
                <a:solidFill>
                  <a:schemeClr val="accent2"/>
                </a:solidFill>
                <a:latin typeface="+mj-lt"/>
              </a:rPr>
              <a:t>Euler’s tour possible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9E9EB-0CCF-4D1C-AEDD-AFF12AE5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46" y="3429000"/>
            <a:ext cx="2951502" cy="24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9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191" y="948783"/>
            <a:ext cx="75056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Solid Waste Management</a:t>
            </a: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40918" y="195188"/>
            <a:ext cx="2262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0D73-C351-495B-AE73-B992FC1037C0}"/>
              </a:ext>
            </a:extLst>
          </p:cNvPr>
          <p:cNvSpPr/>
          <p:nvPr/>
        </p:nvSpPr>
        <p:spPr>
          <a:xfrm>
            <a:off x="317085" y="1926569"/>
            <a:ext cx="85098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Lecture-3 Appendix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400" dirty="0"/>
              <a:t>Functional elements: MSW Collection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400" dirty="0"/>
              <a:t>Collection routing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400" dirty="0"/>
              <a:t>Introduction to </a:t>
            </a:r>
            <a:r>
              <a:rPr lang="en-US" sz="2400" b="1" u="sng" dirty="0"/>
              <a:t>graph theory</a:t>
            </a:r>
            <a:endParaRPr lang="en-IN" sz="2400" b="1" u="sng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3" name="Lecture_3A_Slide_2">
            <a:hlinkClick r:id="" action="ppaction://media"/>
            <a:extLst>
              <a:ext uri="{FF2B5EF4-FFF2-40B4-BE49-F238E27FC236}">
                <a16:creationId xmlns:a16="http://schemas.microsoft.com/office/drawing/2014/main" id="{201ABCF4-5733-4BF4-B341-BAC8FA01C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91" y="2281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Layout of Collection Routes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FE2048-4F06-42B1-92E8-28AADCF6E2E1}"/>
              </a:ext>
            </a:extLst>
          </p:cNvPr>
          <p:cNvSpPr/>
          <p:nvPr/>
        </p:nvSpPr>
        <p:spPr>
          <a:xfrm>
            <a:off x="266587" y="1082271"/>
            <a:ext cx="861082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>
                <a:latin typeface="+mn-lt"/>
              </a:rPr>
              <a:t>Divide the community into collection districts for effective SW collection.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dirty="0">
              <a:latin typeface="+mn-lt"/>
            </a:endParaRPr>
          </a:p>
          <a:p>
            <a:pPr algn="just"/>
            <a:r>
              <a:rPr lang="en-IN" u="sng" dirty="0">
                <a:latin typeface="+mn-lt"/>
              </a:rPr>
              <a:t>Guidelines for </a:t>
            </a:r>
            <a:r>
              <a:rPr lang="en-US" u="sng" dirty="0">
                <a:latin typeface="+mn-lt"/>
              </a:rPr>
              <a:t>common sense routing (heuristic routing)</a:t>
            </a:r>
            <a:r>
              <a:rPr lang="en-IN" dirty="0">
                <a:latin typeface="+mn-lt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  <a:p>
            <a:pPr marL="457200" indent="-457200" algn="just">
              <a:buAutoNum type="arabicParenBoth"/>
            </a:pPr>
            <a:r>
              <a:rPr lang="en-IN" dirty="0">
                <a:solidFill>
                  <a:schemeClr val="accent6"/>
                </a:solidFill>
                <a:latin typeface="+mn-lt"/>
              </a:rPr>
              <a:t>Routes should not overlap and should be continuous.</a:t>
            </a:r>
          </a:p>
          <a:p>
            <a:pPr marL="457200" indent="-457200" algn="just">
              <a:buAutoNum type="arabicParenBoth"/>
            </a:pPr>
            <a:endParaRPr lang="en-IN" dirty="0">
              <a:solidFill>
                <a:schemeClr val="accent6"/>
              </a:solidFill>
              <a:latin typeface="+mn-lt"/>
            </a:endParaRPr>
          </a:p>
          <a:p>
            <a:pPr marL="457200" indent="-457200" algn="just">
              <a:buAutoNum type="arabicParenBoth"/>
            </a:pPr>
            <a:r>
              <a:rPr lang="en-IN" dirty="0">
                <a:solidFill>
                  <a:schemeClr val="accent6"/>
                </a:solidFill>
                <a:latin typeface="+mn-lt"/>
              </a:rPr>
              <a:t>On the job time (</a:t>
            </a:r>
            <a:r>
              <a:rPr lang="en-IN" dirty="0" err="1">
                <a:solidFill>
                  <a:schemeClr val="accent6"/>
                </a:solidFill>
                <a:latin typeface="+mn-lt"/>
              </a:rPr>
              <a:t>t</a:t>
            </a:r>
            <a:r>
              <a:rPr lang="en-IN" baseline="-25000" dirty="0" err="1">
                <a:solidFill>
                  <a:schemeClr val="accent6"/>
                </a:solidFill>
                <a:latin typeface="+mn-lt"/>
              </a:rPr>
              <a:t>net</a:t>
            </a:r>
            <a:r>
              <a:rPr lang="en-IN" dirty="0">
                <a:solidFill>
                  <a:schemeClr val="accent6"/>
                </a:solidFill>
                <a:latin typeface="+mn-lt"/>
              </a:rPr>
              <a:t>) of all collection routes should be made equal as possible.</a:t>
            </a:r>
          </a:p>
          <a:p>
            <a:pPr marL="457200" indent="-457200" algn="just">
              <a:buAutoNum type="arabicParenBoth"/>
            </a:pPr>
            <a:endParaRPr lang="en-IN" dirty="0">
              <a:solidFill>
                <a:schemeClr val="accent6"/>
              </a:solidFill>
              <a:latin typeface="+mn-lt"/>
            </a:endParaRPr>
          </a:p>
          <a:p>
            <a:pPr marL="457200" indent="-457200" algn="just">
              <a:buAutoNum type="arabicParenBoth"/>
            </a:pPr>
            <a:r>
              <a:rPr lang="en-IN" dirty="0">
                <a:solidFill>
                  <a:schemeClr val="accent6"/>
                </a:solidFill>
                <a:latin typeface="+mn-lt"/>
              </a:rPr>
              <a:t>Congested areas should not be collected during rush hours.</a:t>
            </a:r>
          </a:p>
          <a:p>
            <a:pPr marL="457200" indent="-457200" algn="just">
              <a:buAutoNum type="arabicParenBoth"/>
            </a:pPr>
            <a:endParaRPr lang="en-IN" dirty="0">
              <a:solidFill>
                <a:schemeClr val="accent6"/>
              </a:solidFill>
              <a:latin typeface="+mn-lt"/>
            </a:endParaRPr>
          </a:p>
          <a:p>
            <a:pPr marL="457200" indent="-457200" algn="just">
              <a:buAutoNum type="arabicParenBoth"/>
            </a:pPr>
            <a:r>
              <a:rPr lang="en-IN" dirty="0">
                <a:solidFill>
                  <a:schemeClr val="accent6"/>
                </a:solidFill>
                <a:latin typeface="+mn-lt"/>
              </a:rPr>
              <a:t>As practicable as possible, collect a street on both sides.</a:t>
            </a:r>
          </a:p>
          <a:p>
            <a:pPr marL="457200" indent="-457200" algn="just">
              <a:buAutoNum type="arabicParenBoth"/>
            </a:pPr>
            <a:endParaRPr lang="en-IN" dirty="0">
              <a:solidFill>
                <a:schemeClr val="accent6"/>
              </a:solidFill>
              <a:latin typeface="+mn-lt"/>
            </a:endParaRPr>
          </a:p>
          <a:p>
            <a:pPr marL="457200" indent="-457200" algn="just">
              <a:buAutoNum type="arabicParenBoth"/>
            </a:pPr>
            <a:r>
              <a:rPr lang="en-IN" dirty="0">
                <a:solidFill>
                  <a:schemeClr val="accent6"/>
                </a:solidFill>
                <a:latin typeface="+mn-lt"/>
              </a:rPr>
              <a:t>As practicable as possible, select a consistent collection pattern.</a:t>
            </a:r>
          </a:p>
          <a:p>
            <a:pPr marL="457200" indent="-457200" algn="just">
              <a:buAutoNum type="arabicParenBoth"/>
            </a:pPr>
            <a:endParaRPr lang="en-IN" dirty="0">
              <a:solidFill>
                <a:schemeClr val="accent6"/>
              </a:solidFill>
              <a:latin typeface="+mn-lt"/>
            </a:endParaRPr>
          </a:p>
          <a:p>
            <a:pPr marL="457200" indent="-457200" algn="just">
              <a:buAutoNum type="arabicParenBoth"/>
            </a:pPr>
            <a:r>
              <a:rPr lang="en-IN" dirty="0">
                <a:solidFill>
                  <a:schemeClr val="accent6"/>
                </a:solidFill>
                <a:latin typeface="+mn-lt"/>
              </a:rPr>
              <a:t>For collection on steep streets, it is best for the vehicle to be collecting while moving downslope rather than upslope.</a:t>
            </a:r>
          </a:p>
        </p:txBody>
      </p:sp>
      <p:pic>
        <p:nvPicPr>
          <p:cNvPr id="3" name="Lecture_3A_Slide_3">
            <a:hlinkClick r:id="" action="ppaction://media"/>
            <a:extLst>
              <a:ext uri="{FF2B5EF4-FFF2-40B4-BE49-F238E27FC236}">
                <a16:creationId xmlns:a16="http://schemas.microsoft.com/office/drawing/2014/main" id="{B9C8B036-6A16-415E-B6D8-15DF6FE9F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8" y="2693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Layout of Collection Routes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FE2048-4F06-42B1-92E8-28AADCF6E2E1}"/>
              </a:ext>
            </a:extLst>
          </p:cNvPr>
          <p:cNvSpPr/>
          <p:nvPr/>
        </p:nvSpPr>
        <p:spPr>
          <a:xfrm>
            <a:off x="266587" y="1082271"/>
            <a:ext cx="861082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u="sng" dirty="0">
                <a:latin typeface="+mn-lt"/>
              </a:rPr>
              <a:t>Laying out routes is typically a 4 step process</a:t>
            </a:r>
            <a:r>
              <a:rPr lang="en-IN" dirty="0">
                <a:latin typeface="+mn-lt"/>
              </a:rPr>
              <a:t>:</a:t>
            </a:r>
          </a:p>
          <a:p>
            <a:pPr marL="457200" indent="-457200" algn="just">
              <a:buFont typeface="+mj-lt"/>
              <a:buAutoNum type="arabicParenR"/>
            </a:pPr>
            <a:endParaRPr lang="en-IN" dirty="0">
              <a:latin typeface="+mn-lt"/>
            </a:endParaRPr>
          </a:p>
          <a:p>
            <a:pPr marL="457200" indent="-457200" algn="just">
              <a:buAutoNum type="arabicParenBoth"/>
            </a:pPr>
            <a:r>
              <a:rPr lang="en-IN" dirty="0">
                <a:latin typeface="+mn-lt"/>
              </a:rPr>
              <a:t>On a large-scale map, the following data should be plotted  for each solid waste pickup point: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(</a:t>
            </a:r>
            <a:r>
              <a:rPr lang="en-IN" dirty="0" err="1">
                <a:latin typeface="+mn-lt"/>
              </a:rPr>
              <a:t>i</a:t>
            </a:r>
            <a:r>
              <a:rPr lang="en-IN" dirty="0">
                <a:latin typeface="+mn-lt"/>
              </a:rPr>
              <a:t>) location, (ii) number of containers, (iii) collection frequency, (iv) estimated quantity of wastes to be collected at each pickup location (when stationary container system).</a:t>
            </a:r>
          </a:p>
          <a:p>
            <a:pPr marL="457200" indent="-457200" algn="just">
              <a:buAutoNum type="arabicParenBoth"/>
            </a:pPr>
            <a:endParaRPr lang="en-IN" dirty="0">
              <a:latin typeface="+mn-lt"/>
            </a:endParaRPr>
          </a:p>
          <a:p>
            <a:pPr marL="457200" indent="-457200" algn="just">
              <a:buAutoNum type="arabicParenBoth"/>
            </a:pPr>
            <a:r>
              <a:rPr lang="en-IN" dirty="0">
                <a:latin typeface="+mn-lt"/>
              </a:rPr>
              <a:t>Prepare data summaries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Estimate the quantity of waste to be collected from pickup locations serviced each day.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If a SCS is used, the number of locations that will be serviced during each pickup cycle should be determined. </a:t>
            </a:r>
          </a:p>
        </p:txBody>
      </p:sp>
      <p:pic>
        <p:nvPicPr>
          <p:cNvPr id="2" name="Lecture_3A_Slide_4">
            <a:hlinkClick r:id="" action="ppaction://media"/>
            <a:extLst>
              <a:ext uri="{FF2B5EF4-FFF2-40B4-BE49-F238E27FC236}">
                <a16:creationId xmlns:a16="http://schemas.microsoft.com/office/drawing/2014/main" id="{644A9890-7832-4E5E-ABC5-3707F9239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8" y="207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Layout of Collection Routes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FE2048-4F06-42B1-92E8-28AADCF6E2E1}"/>
              </a:ext>
            </a:extLst>
          </p:cNvPr>
          <p:cNvSpPr/>
          <p:nvPr/>
        </p:nvSpPr>
        <p:spPr>
          <a:xfrm>
            <a:off x="266587" y="1082271"/>
            <a:ext cx="861082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+mn-lt"/>
              </a:rPr>
              <a:t>(3) Layout preliminary collection routes, staring from the dispatch station or where the collection vehicles are parked.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A route should be laid out that connects all the pickup locations to be serviced during each collection day.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The route should be laid out so that the last location is nearest the disposal site. </a:t>
            </a:r>
          </a:p>
          <a:p>
            <a:pPr algn="just"/>
            <a:endParaRPr lang="en-IN" dirty="0">
              <a:latin typeface="+mn-lt"/>
            </a:endParaRPr>
          </a:p>
          <a:p>
            <a:pPr algn="just"/>
            <a:r>
              <a:rPr lang="en-IN" dirty="0">
                <a:latin typeface="+mn-lt"/>
              </a:rPr>
              <a:t>(4) Develop balanced routes.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After the preliminary collection routes have been laid out, the haul distance for each route should be determined.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 err="1">
                <a:latin typeface="+mn-lt"/>
              </a:rPr>
              <a:t>Ddetermine</a:t>
            </a:r>
            <a:r>
              <a:rPr lang="en-IN" dirty="0">
                <a:latin typeface="+mn-lt"/>
              </a:rPr>
              <a:t> the labour requirements per day and check against the work times available per day.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Readjust the collection routes to balance the work load and the distance travelled.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After the balanced routes have been established they should be drawn on the master map.</a:t>
            </a:r>
          </a:p>
        </p:txBody>
      </p:sp>
      <p:pic>
        <p:nvPicPr>
          <p:cNvPr id="2" name="Lecture_3A_Slide_5">
            <a:hlinkClick r:id="" action="ppaction://media"/>
            <a:extLst>
              <a:ext uri="{FF2B5EF4-FFF2-40B4-BE49-F238E27FC236}">
                <a16:creationId xmlns:a16="http://schemas.microsoft.com/office/drawing/2014/main" id="{F9B5D173-FDE4-4AC5-8E3A-5E9DD807A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8" y="207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2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Collection Route Optimization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BD981-AB53-442B-BE08-A7B4C1C8617D}"/>
              </a:ext>
            </a:extLst>
          </p:cNvPr>
          <p:cNvSpPr/>
          <p:nvPr/>
        </p:nvSpPr>
        <p:spPr>
          <a:xfrm>
            <a:off x="457198" y="5356562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u="sng" dirty="0">
                <a:solidFill>
                  <a:srgbClr val="FF3399"/>
                </a:solidFill>
                <a:latin typeface="+mn-lt"/>
              </a:rPr>
              <a:t>Euler’s problem</a:t>
            </a:r>
            <a:r>
              <a:rPr lang="en-US" dirty="0">
                <a:latin typeface="+mn-lt"/>
              </a:rPr>
              <a:t> : Design a parade route for </a:t>
            </a:r>
            <a:r>
              <a:rPr lang="en-US" dirty="0" err="1">
                <a:latin typeface="+mn-lt"/>
              </a:rPr>
              <a:t>Köningsberg</a:t>
            </a:r>
            <a:r>
              <a:rPr lang="en-US" dirty="0">
                <a:latin typeface="+mn-lt"/>
              </a:rPr>
              <a:t> such that the parade would not cross any bridge over the River Pregel more than once and would return to its starting place.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7B16-9B0B-4366-A000-F3F60F0EA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3" y="962964"/>
            <a:ext cx="5505450" cy="3667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CDDB50-3135-433B-8E27-DFE5BE289853}"/>
              </a:ext>
            </a:extLst>
          </p:cNvPr>
          <p:cNvSpPr/>
          <p:nvPr/>
        </p:nvSpPr>
        <p:spPr>
          <a:xfrm>
            <a:off x="1923356" y="4591215"/>
            <a:ext cx="52972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>
              <a:solidFill>
                <a:srgbClr val="000000"/>
              </a:solidFill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The 7 Bridges of </a:t>
            </a:r>
            <a:r>
              <a:rPr lang="en-US" b="1" dirty="0" err="1">
                <a:solidFill>
                  <a:srgbClr val="0070C0"/>
                </a:solidFill>
              </a:rPr>
              <a:t>Koenigsberg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Lecture_3A_Slide_6">
            <a:hlinkClick r:id="" action="ppaction://media"/>
            <a:extLst>
              <a:ext uri="{FF2B5EF4-FFF2-40B4-BE49-F238E27FC236}">
                <a16:creationId xmlns:a16="http://schemas.microsoft.com/office/drawing/2014/main" id="{A06C39DF-38D8-49F7-B3A1-3EBA460C4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207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4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Collection Route Optimization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BD981-AB53-442B-BE08-A7B4C1C8617D}"/>
              </a:ext>
            </a:extLst>
          </p:cNvPr>
          <p:cNvSpPr/>
          <p:nvPr/>
        </p:nvSpPr>
        <p:spPr>
          <a:xfrm>
            <a:off x="457198" y="4979134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Conceptualization: Land masses are nodes/vertices 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ctr"/>
            <a:endParaRPr lang="en-US" i="1" u="sng" dirty="0">
              <a:solidFill>
                <a:srgbClr val="FF3399"/>
              </a:solidFill>
              <a:latin typeface="+mj-lt"/>
            </a:endParaRPr>
          </a:p>
          <a:p>
            <a:pPr algn="ctr"/>
            <a:r>
              <a:rPr lang="en-US" u="sng" dirty="0">
                <a:solidFill>
                  <a:srgbClr val="FF3399"/>
                </a:solidFill>
                <a:latin typeface="+mj-lt"/>
              </a:rPr>
              <a:t>Euler showed that such a route was impossible</a:t>
            </a:r>
            <a:r>
              <a:rPr lang="en-US" dirty="0">
                <a:latin typeface="+mj-lt"/>
              </a:rPr>
              <a:t> for the king’s parade, but he generalized the problem by specifying what conditions are necessary to establish such a route, now known as an Euler’s route.</a:t>
            </a:r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051A7-0BF9-4955-9BDF-D5E8955D8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510" y="962964"/>
            <a:ext cx="5514975" cy="3629025"/>
          </a:xfrm>
          <a:prstGeom prst="rect">
            <a:avLst/>
          </a:prstGeom>
        </p:spPr>
      </p:pic>
      <p:pic>
        <p:nvPicPr>
          <p:cNvPr id="7" name="Lecture_3A_Slide_7">
            <a:hlinkClick r:id="" action="ppaction://media"/>
            <a:extLst>
              <a:ext uri="{FF2B5EF4-FFF2-40B4-BE49-F238E27FC236}">
                <a16:creationId xmlns:a16="http://schemas.microsoft.com/office/drawing/2014/main" id="{5299C229-C063-466A-B91F-F77CB2000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207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5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Collection Route Optimization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BD981-AB53-442B-BE08-A7B4C1C8617D}"/>
              </a:ext>
            </a:extLst>
          </p:cNvPr>
          <p:cNvSpPr/>
          <p:nvPr/>
        </p:nvSpPr>
        <p:spPr>
          <a:xfrm>
            <a:off x="457198" y="4877179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Conceptualization: Bridges are edges/links/arcs</a:t>
            </a:r>
          </a:p>
          <a:p>
            <a:pPr algn="ctr"/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Is there a walk starting at A and ending at A and passing through </a:t>
            </a:r>
            <a:r>
              <a:rPr lang="en-US" b="1" u="sng" dirty="0">
                <a:solidFill>
                  <a:schemeClr val="accent2"/>
                </a:solidFill>
                <a:latin typeface="+mn-lt"/>
              </a:rPr>
              <a:t>each edge </a:t>
            </a:r>
            <a:r>
              <a:rPr lang="en-US" dirty="0">
                <a:latin typeface="+mn-lt"/>
              </a:rPr>
              <a:t>exactly once? </a:t>
            </a:r>
          </a:p>
          <a:p>
            <a:pPr algn="ctr"/>
            <a:r>
              <a:rPr lang="en-US" dirty="0">
                <a:latin typeface="+mn-lt"/>
              </a:rPr>
              <a:t>Why isn’t there such a walk?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317C0-FA11-4325-B99E-065FCFDB0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8" y="962964"/>
            <a:ext cx="5486400" cy="3619500"/>
          </a:xfrm>
          <a:prstGeom prst="rect">
            <a:avLst/>
          </a:prstGeom>
        </p:spPr>
      </p:pic>
      <p:pic>
        <p:nvPicPr>
          <p:cNvPr id="7" name="Lecture_3A_Slide_8">
            <a:hlinkClick r:id="" action="ppaction://media"/>
            <a:extLst>
              <a:ext uri="{FF2B5EF4-FFF2-40B4-BE49-F238E27FC236}">
                <a16:creationId xmlns:a16="http://schemas.microsoft.com/office/drawing/2014/main" id="{23343935-035A-4F77-86E5-F1B5470EF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207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8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901892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Collection Route Optimization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BD981-AB53-442B-BE08-A7B4C1C8617D}"/>
              </a:ext>
            </a:extLst>
          </p:cNvPr>
          <p:cNvSpPr/>
          <p:nvPr/>
        </p:nvSpPr>
        <p:spPr>
          <a:xfrm>
            <a:off x="457198" y="962964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u="sng" dirty="0"/>
              <a:t>Eulerian Cycle</a:t>
            </a:r>
            <a:r>
              <a:rPr lang="en-US" dirty="0"/>
              <a:t>: A closed walk that passes through each edge exactly once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u="sng" dirty="0"/>
              <a:t>Necessary condition: each node has an even degree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Degree of a node = number of edges incident to the node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Why necessary? The degree of a node ‘j’ is twice the number of times ‘j’ appears on the walk (except for the initial and final node of the walk)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rgbClr val="00B0F0"/>
                </a:solidFill>
              </a:rPr>
              <a:t>Theorem</a:t>
            </a:r>
            <a:r>
              <a:rPr lang="en-US" dirty="0"/>
              <a:t>: A graph has an Eulerian cycle if and only if the graph is connected and every node has even degree.</a:t>
            </a:r>
          </a:p>
          <a:p>
            <a:pPr algn="just"/>
            <a:endParaRPr lang="en-US" dirty="0">
              <a:latin typeface="+mn-lt"/>
            </a:endParaRPr>
          </a:p>
          <a:p>
            <a:pPr algn="just"/>
            <a:r>
              <a:rPr lang="en-US" b="1" u="sng" dirty="0">
                <a:latin typeface="+mn-lt"/>
              </a:rPr>
              <a:t>Eulerian Path</a:t>
            </a:r>
            <a:r>
              <a:rPr lang="en-US" dirty="0">
                <a:latin typeface="+mn-lt"/>
              </a:rPr>
              <a:t>: a walk that is not closed and passes through each edge exactly once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rgbClr val="00B0F0"/>
                </a:solidFill>
                <a:latin typeface="+mn-lt"/>
              </a:rPr>
              <a:t>Theorem</a:t>
            </a:r>
            <a:r>
              <a:rPr lang="en-US" dirty="0">
                <a:latin typeface="+mn-lt"/>
              </a:rPr>
              <a:t>: A graph has an Eulerian path if and only if exactly two nodes have odd degree and the graph is connected.</a:t>
            </a:r>
          </a:p>
        </p:txBody>
      </p:sp>
      <p:pic>
        <p:nvPicPr>
          <p:cNvPr id="2" name="Lecture_3A_Slide_9">
            <a:hlinkClick r:id="" action="ppaction://media"/>
            <a:extLst>
              <a:ext uri="{FF2B5EF4-FFF2-40B4-BE49-F238E27FC236}">
                <a16:creationId xmlns:a16="http://schemas.microsoft.com/office/drawing/2014/main" id="{0B1BAEA0-3E92-4AB7-99F1-64C32BEE8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8" y="207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3881</TotalTime>
  <Words>915</Words>
  <Application>Microsoft Office PowerPoint</Application>
  <PresentationFormat>On-screen Show (4:3)</PresentationFormat>
  <Paragraphs>123</Paragraphs>
  <Slides>15</Slides>
  <Notes>15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MS PGothic</vt:lpstr>
      <vt:lpstr>Arial</vt:lpstr>
      <vt:lpstr>Wingdings</vt:lpstr>
      <vt:lpstr>Default Design</vt:lpstr>
      <vt:lpstr>ES 200: Autumn 2020</vt:lpstr>
      <vt:lpstr>PowerPoint Presentation</vt:lpstr>
      <vt:lpstr>Layout of Collection Routes</vt:lpstr>
      <vt:lpstr>Layout of Collection Routes</vt:lpstr>
      <vt:lpstr>Layout of Collection Routes</vt:lpstr>
      <vt:lpstr>Collection Route Optimization</vt:lpstr>
      <vt:lpstr>Collection Route Optimization</vt:lpstr>
      <vt:lpstr>Collection Route Optimization</vt:lpstr>
      <vt:lpstr>Collection Route Optimization</vt:lpstr>
      <vt:lpstr>Collection Route Optimization</vt:lpstr>
      <vt:lpstr>Concepts of Graph Theory</vt:lpstr>
      <vt:lpstr>Concepts of Graph Theory</vt:lpstr>
      <vt:lpstr>Concepts of Graph Theory</vt:lpstr>
      <vt:lpstr>Concepts of Graph Theory</vt:lpstr>
      <vt:lpstr>Sample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Module_B_Lecture_3_Appendix</dc:title>
  <dc:creator>vamsi</dc:creator>
  <cp:lastModifiedBy>Tabish Nawaz</cp:lastModifiedBy>
  <cp:revision>230</cp:revision>
  <dcterms:created xsi:type="dcterms:W3CDTF">2018-07-15T10:17:46Z</dcterms:created>
  <dcterms:modified xsi:type="dcterms:W3CDTF">2020-09-17T04:48:46Z</dcterms:modified>
</cp:coreProperties>
</file>